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4" r:id="rId4"/>
    <p:sldMasterId id="2147483674" r:id="rId5"/>
  </p:sldMasterIdLst>
  <p:notesMasterIdLst>
    <p:notesMasterId r:id="rId16"/>
  </p:notesMasterIdLst>
  <p:sldIdLst>
    <p:sldId id="261" r:id="rId6"/>
    <p:sldId id="1000" r:id="rId7"/>
    <p:sldId id="986" r:id="rId8"/>
    <p:sldId id="973" r:id="rId9"/>
    <p:sldId id="996" r:id="rId10"/>
    <p:sldId id="1039" r:id="rId11"/>
    <p:sldId id="1045" r:id="rId12"/>
    <p:sldId id="1044" r:id="rId13"/>
    <p:sldId id="983" r:id="rId14"/>
    <p:sldId id="99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98C657C-7733-4F07-8B33-9F0DEBC69FF2}">
          <p14:sldIdLst>
            <p14:sldId id="261"/>
            <p14:sldId id="1000"/>
            <p14:sldId id="986"/>
            <p14:sldId id="973"/>
            <p14:sldId id="996"/>
            <p14:sldId id="1039"/>
            <p14:sldId id="1045"/>
            <p14:sldId id="1044"/>
            <p14:sldId id="983"/>
            <p14:sldId id="9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118B56-6D2C-CE1E-49FE-844A7298998D}" name="Giannis Katsaros" initials="GK" userId="S::giannis.katsaros@energynetworks.org::0c3288b1-b11e-46cd-813d-c34950f93522" providerId="AD"/>
  <p188:author id="{974B4B80-9539-CF24-1E45-69767DDF6B52}" name="Dan Clarke (he/him)" initials="D(" userId="S::dan.clarke@energynetworks.org::3d645b96-4060-41b0-9a4d-98421dd86aab" providerId="AD"/>
  <p188:author id="{1DA1F5FC-404D-3653-7B8D-647917001555}" name="Dan Clarke" initials="DC" userId="S::Dan.clarke@energynetworks.org::3d645b96-4060-41b0-9a4d-98421dd86aa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dolph Brazier" initials="RB" lastIdx="9" clrIdx="0">
    <p:extLst>
      <p:ext uri="{19B8F6BF-5375-455C-9EA6-DF929625EA0E}">
        <p15:presenceInfo xmlns:p15="http://schemas.microsoft.com/office/powerpoint/2012/main" userId="6a961c1130451c59" providerId="Windows Live"/>
      </p:ext>
    </p:extLst>
  </p:cmAuthor>
  <p:cmAuthor id="2" name="Dan Clarke" initials="DC" lastIdx="6" clrIdx="1">
    <p:extLst>
      <p:ext uri="{19B8F6BF-5375-455C-9EA6-DF929625EA0E}">
        <p15:presenceInfo xmlns:p15="http://schemas.microsoft.com/office/powerpoint/2012/main" userId="S::Dan.clarke@energynetworks.org::3d645b96-4060-41b0-9a4d-98421dd86a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132"/>
    <a:srgbClr val="CBD1DB"/>
    <a:srgbClr val="E7EAEE"/>
    <a:srgbClr val="AE7253"/>
    <a:srgbClr val="E97132"/>
    <a:srgbClr val="F85208"/>
    <a:srgbClr val="FFFACC"/>
    <a:srgbClr val="A29300"/>
    <a:srgbClr val="AFFFD3"/>
    <a:srgbClr val="FFE3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2F89E-122D-479E-A17A-7DB44E0080A2}" v="7" dt="2025-09-24T16:23:00.0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6295B-0759-4F45-ACB1-6DF4291DCA35}" type="datetimeFigureOut">
              <a:rPr lang="en-GB" smtClean="0"/>
              <a:t>03/10/2025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43DE6-1F5F-4AAA-A3C3-F2143C117B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02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843DE6-1F5F-4AAA-A3C3-F2143C117BA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0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F8318A8-7815-D640-B725-AC457E7ABD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09028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1248D-5D42-A244-9FC8-52C582637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1875761"/>
            <a:ext cx="7832873" cy="1544003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400" u="sng" baseline="0">
                <a:solidFill>
                  <a:schemeClr val="bg1"/>
                </a:solidFill>
                <a:uFill>
                  <a:solidFill>
                    <a:schemeClr val="accent3"/>
                  </a:solidFill>
                </a:u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033CC-1BB0-E14B-93AC-16BB7C5D7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3434204"/>
            <a:ext cx="7832872" cy="962305"/>
          </a:xfrm>
        </p:spPr>
        <p:txBody>
          <a:bodyPr anchor="t" anchorCtr="0">
            <a:normAutofit/>
          </a:bodyPr>
          <a:lstStyle>
            <a:lvl1pPr marL="0" indent="0" algn="l">
              <a:lnSpc>
                <a:spcPts val="4000"/>
              </a:lnSpc>
              <a:buNone/>
              <a:defRPr sz="3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3F6B9D-A50B-8749-80FA-2C9350B601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77600" y="363600"/>
            <a:ext cx="1126800" cy="792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C22434C-E8B8-EE4A-B27A-CCDAD9842E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9999" y="4627543"/>
            <a:ext cx="4303713" cy="1219076"/>
          </a:xfr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1462" indent="0">
              <a:buNone/>
              <a:defRPr sz="2200">
                <a:solidFill>
                  <a:schemeClr val="bg1"/>
                </a:solidFill>
              </a:defRPr>
            </a:lvl2pPr>
            <a:lvl3pPr marL="577850" indent="0">
              <a:buNone/>
              <a:defRPr sz="2200">
                <a:solidFill>
                  <a:schemeClr val="bg1"/>
                </a:solidFill>
              </a:defRPr>
            </a:lvl3pPr>
            <a:lvl4pPr marL="895350" indent="0">
              <a:buNone/>
              <a:defRPr sz="2200">
                <a:solidFill>
                  <a:schemeClr val="bg1"/>
                </a:solidFill>
              </a:defRPr>
            </a:lvl4pPr>
            <a:lvl5pPr marL="1155700" indent="0"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304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hree column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4A653-8FDE-5F49-ADAB-C03A5162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000"/>
              </a:lnSpc>
              <a:defRPr sz="2300" b="1" u="sng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4A475-A348-374D-B18C-118C5AEDB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800000"/>
            <a:ext cx="11083554" cy="3960000"/>
          </a:xfrm>
        </p:spPr>
        <p:txBody>
          <a:bodyPr lIns="0" tIns="0" rIns="0" bIns="0" numCol="3" spcCol="108000">
            <a:no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None/>
              <a:defRPr sz="1300" b="1">
                <a:solidFill>
                  <a:schemeClr val="tx2"/>
                </a:solidFill>
              </a:defRPr>
            </a:lvl1pPr>
            <a:lvl2pPr marL="7938" indent="0">
              <a:lnSpc>
                <a:spcPct val="110000"/>
              </a:lnSpc>
              <a:spcBef>
                <a:spcPts val="200"/>
              </a:spcBef>
              <a:buClr>
                <a:schemeClr val="accent2"/>
              </a:buClr>
              <a:buNone/>
              <a:tabLst/>
              <a:defRPr sz="1300"/>
            </a:lvl2pPr>
            <a:lvl3pPr marL="182563" indent="-174625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300"/>
            </a:lvl3pPr>
            <a:lvl4pPr marL="404813" indent="-176213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tabLst/>
              <a:defRPr sz="1300"/>
            </a:lvl4pPr>
            <a:lvl5pPr marL="625475" indent="-174625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tabLst/>
              <a:defRPr sz="13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79A15-C8A2-5C4C-98ED-9E626137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 lIns="0" tIns="0" rIns="0" bIns="0"/>
          <a:lstStyle>
            <a:lvl1pPr algn="l">
              <a:defRPr sz="1600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72161-520D-2C4A-B03B-980C579F6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6854" y="365078"/>
            <a:ext cx="1126700" cy="7924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A23EE6-B4BB-8645-9FAA-4BE374001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62AA56-DB8A-7C4D-A8F3-2391B77030A2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80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hree columns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70D81AC-089D-5F48-AA68-F1E3BC03B92B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4A653-8FDE-5F49-ADAB-C03A5162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000"/>
              </a:lnSpc>
              <a:defRPr sz="2300" b="1" u="sng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4A475-A348-374D-B18C-118C5AEDB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800000"/>
            <a:ext cx="11083554" cy="3960000"/>
          </a:xfrm>
        </p:spPr>
        <p:txBody>
          <a:bodyPr lIns="0" tIns="0" rIns="0" bIns="0" numCol="3" spcCol="108000">
            <a:no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None/>
              <a:defRPr sz="1300" b="1">
                <a:solidFill>
                  <a:schemeClr val="tx2"/>
                </a:solidFill>
              </a:defRPr>
            </a:lvl1pPr>
            <a:lvl2pPr marL="7938" indent="0">
              <a:lnSpc>
                <a:spcPct val="110000"/>
              </a:lnSpc>
              <a:spcBef>
                <a:spcPts val="200"/>
              </a:spcBef>
              <a:buClr>
                <a:schemeClr val="accent2"/>
              </a:buClr>
              <a:buNone/>
              <a:tabLst/>
              <a:defRPr sz="1300"/>
            </a:lvl2pPr>
            <a:lvl3pPr marL="182563" indent="-174625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300"/>
            </a:lvl3pPr>
            <a:lvl4pPr marL="404813" indent="-176213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tabLst/>
              <a:defRPr sz="1300"/>
            </a:lvl4pPr>
            <a:lvl5pPr marL="625475" indent="-174625">
              <a:lnSpc>
                <a:spcPct val="110000"/>
              </a:lnSpc>
              <a:spcBef>
                <a:spcPts val="200"/>
              </a:spcBef>
              <a:buClr>
                <a:schemeClr val="accent4"/>
              </a:buClr>
              <a:tabLst/>
              <a:defRPr sz="13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79A15-C8A2-5C4C-98ED-9E626137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 lIns="0" tIns="0" rIns="0" bIns="0"/>
          <a:lstStyle>
            <a:lvl1pPr algn="l">
              <a:defRPr sz="1600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72161-520D-2C4A-B03B-980C579F6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6854" y="365078"/>
            <a:ext cx="1126700" cy="7924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A23EE6-B4BB-8645-9FAA-4BE374001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62AA56-DB8A-7C4D-A8F3-2391B77030A2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271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editabl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229CC56-CE9D-AC4A-88F4-E1F37208D035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ADC050-BCFF-C545-AB53-D940716D9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0000" y="2930856"/>
            <a:ext cx="1126699" cy="792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90733C-3A1C-F541-A5D2-872F336705D9}"/>
              </a:ext>
            </a:extLst>
          </p:cNvPr>
          <p:cNvSpPr txBox="1"/>
          <p:nvPr userDrawn="1"/>
        </p:nvSpPr>
        <p:spPr>
          <a:xfrm>
            <a:off x="720000" y="4224991"/>
            <a:ext cx="2150650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</a:rPr>
              <a:t>Energy Networks Association</a:t>
            </a:r>
          </a:p>
          <a:p>
            <a:r>
              <a:rPr lang="en-GB" sz="1000">
                <a:solidFill>
                  <a:schemeClr val="bg1"/>
                </a:solidFill>
              </a:rPr>
              <a:t>4 More London Riverside</a:t>
            </a:r>
          </a:p>
          <a:p>
            <a:r>
              <a:rPr lang="en-GB" sz="1000">
                <a:solidFill>
                  <a:schemeClr val="bg1"/>
                </a:solidFill>
              </a:rPr>
              <a:t>London SE1 2AU</a:t>
            </a:r>
          </a:p>
          <a:p>
            <a:pPr>
              <a:spcAft>
                <a:spcPts val="600"/>
              </a:spcAft>
            </a:pPr>
            <a:r>
              <a:rPr lang="en-GB" sz="1000">
                <a:solidFill>
                  <a:schemeClr val="bg1"/>
                </a:solidFill>
              </a:rPr>
              <a:t>t. +44 (0)20 7706 5100 </a:t>
            </a:r>
          </a:p>
          <a:p>
            <a:r>
              <a:rPr lang="en-GB" sz="1000">
                <a:solidFill>
                  <a:schemeClr val="bg1"/>
                </a:solidFill>
              </a:rPr>
              <a:t>    @EnergyNetworks</a:t>
            </a:r>
          </a:p>
          <a:p>
            <a:r>
              <a:rPr lang="en-GB" sz="1000" b="1">
                <a:solidFill>
                  <a:schemeClr val="accent3"/>
                </a:solidFill>
              </a:rPr>
              <a:t>energynetworks.org</a:t>
            </a:r>
          </a:p>
          <a:p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000841-12F3-6E47-A63B-FFE74C0CC0C8}"/>
              </a:ext>
            </a:extLst>
          </p:cNvPr>
          <p:cNvSpPr txBox="1"/>
          <p:nvPr userDrawn="1"/>
        </p:nvSpPr>
        <p:spPr>
          <a:xfrm>
            <a:off x="720000" y="5621152"/>
            <a:ext cx="4134581" cy="2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730" b="0">
                <a:solidFill>
                  <a:schemeClr val="bg1"/>
                </a:solidFill>
              </a:rPr>
              <a:t>Energy Networks Association Limited is a company registered in England &amp; Wales No. 04832301</a:t>
            </a:r>
          </a:p>
          <a:p>
            <a:r>
              <a:rPr lang="en-GB" sz="730" b="0">
                <a:solidFill>
                  <a:schemeClr val="bg1"/>
                </a:solidFill>
              </a:rPr>
              <a:t>Registered office: 4 More London Riverside, London SE1 2AU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0176C1-3171-F14F-A2A7-072D0A4873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0000" y="4949308"/>
            <a:ext cx="121375" cy="9440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F64F1-74AF-8148-922B-93C1F8B12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5389754"/>
            <a:ext cx="1355290" cy="20001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1pPr>
            <a:lvl2pPr marL="271462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2pPr>
            <a:lvl3pPr marL="57785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3pPr>
            <a:lvl4pPr marL="89535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4pPr>
            <a:lvl5pPr marL="115570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07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4A653-8FDE-5F49-ADAB-C03A5162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000"/>
              </a:lnSpc>
              <a:defRPr sz="2300" b="1" u="sng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4A475-A348-374D-B18C-118C5AEDB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800000"/>
            <a:ext cx="11083554" cy="3960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800"/>
              </a:spcBef>
              <a:buClr>
                <a:schemeClr val="accent2"/>
              </a:buClr>
              <a:buNone/>
              <a:defRPr sz="1900" b="1">
                <a:solidFill>
                  <a:schemeClr val="tx2"/>
                </a:solidFill>
              </a:defRPr>
            </a:lvl1pPr>
            <a:lvl2pPr marL="7938" indent="0">
              <a:lnSpc>
                <a:spcPts val="2200"/>
              </a:lnSpc>
              <a:buClr>
                <a:schemeClr val="accent2"/>
              </a:buClr>
              <a:buNone/>
              <a:tabLst/>
              <a:defRPr sz="1900"/>
            </a:lvl2pPr>
            <a:lvl3pPr marL="266700" indent="-258763">
              <a:lnSpc>
                <a:spcPts val="2200"/>
              </a:lnSpc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900"/>
            </a:lvl3pPr>
            <a:lvl4pPr marL="533400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4pPr>
            <a:lvl5pPr marL="846138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79A15-C8A2-5C4C-98ED-9E626137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 lIns="0" tIns="0" rIns="0" bIns="0"/>
          <a:lstStyle>
            <a:lvl1pPr algn="r">
              <a:defRPr sz="1050" b="1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72161-520D-2C4A-B03B-980C579F6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6854" y="365078"/>
            <a:ext cx="1126700" cy="7924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A23EE6-B4BB-8645-9FAA-4BE374001D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62AA56-DB8A-7C4D-A8F3-2391B77030A2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94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editabl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229CC56-CE9D-AC4A-88F4-E1F37208D035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ADC050-BCFF-C545-AB53-D940716D9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0000" y="2930856"/>
            <a:ext cx="1126699" cy="792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90733C-3A1C-F541-A5D2-872F336705D9}"/>
              </a:ext>
            </a:extLst>
          </p:cNvPr>
          <p:cNvSpPr txBox="1"/>
          <p:nvPr userDrawn="1"/>
        </p:nvSpPr>
        <p:spPr>
          <a:xfrm>
            <a:off x="720000" y="4224991"/>
            <a:ext cx="2150650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</a:rPr>
              <a:t>Energy Networks Association</a:t>
            </a:r>
          </a:p>
          <a:p>
            <a:r>
              <a:rPr lang="en-GB" sz="1000">
                <a:solidFill>
                  <a:schemeClr val="bg1"/>
                </a:solidFill>
              </a:rPr>
              <a:t>4 More London Riverside</a:t>
            </a:r>
          </a:p>
          <a:p>
            <a:r>
              <a:rPr lang="en-GB" sz="1000">
                <a:solidFill>
                  <a:schemeClr val="bg1"/>
                </a:solidFill>
              </a:rPr>
              <a:t>London SE1 2AU</a:t>
            </a:r>
          </a:p>
          <a:p>
            <a:pPr>
              <a:spcAft>
                <a:spcPts val="600"/>
              </a:spcAft>
            </a:pPr>
            <a:r>
              <a:rPr lang="en-GB" sz="1000">
                <a:solidFill>
                  <a:schemeClr val="bg1"/>
                </a:solidFill>
              </a:rPr>
              <a:t>t. +44 (0)20 7706 5100 </a:t>
            </a:r>
          </a:p>
          <a:p>
            <a:r>
              <a:rPr lang="en-GB" sz="1000">
                <a:solidFill>
                  <a:schemeClr val="bg1"/>
                </a:solidFill>
              </a:rPr>
              <a:t>    @EnergyNetworks</a:t>
            </a:r>
          </a:p>
          <a:p>
            <a:r>
              <a:rPr lang="en-GB" sz="1000" b="1">
                <a:solidFill>
                  <a:schemeClr val="accent3"/>
                </a:solidFill>
              </a:rPr>
              <a:t>energynetworks.org</a:t>
            </a:r>
          </a:p>
          <a:p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000841-12F3-6E47-A63B-FFE74C0CC0C8}"/>
              </a:ext>
            </a:extLst>
          </p:cNvPr>
          <p:cNvSpPr txBox="1"/>
          <p:nvPr userDrawn="1"/>
        </p:nvSpPr>
        <p:spPr>
          <a:xfrm>
            <a:off x="720000" y="5621152"/>
            <a:ext cx="4134581" cy="224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730" b="0">
                <a:solidFill>
                  <a:schemeClr val="bg1"/>
                </a:solidFill>
              </a:rPr>
              <a:t>Energy Networks Association Limited is a company registered in England &amp; Wales No. 04832301</a:t>
            </a:r>
          </a:p>
          <a:p>
            <a:r>
              <a:rPr lang="en-GB" sz="730" b="0">
                <a:solidFill>
                  <a:schemeClr val="bg1"/>
                </a:solidFill>
              </a:rPr>
              <a:t>Registered office: 4 More London Riverside, London SE1 2AU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0176C1-3171-F14F-A2A7-072D0A4873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0000" y="4949308"/>
            <a:ext cx="121375" cy="9440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F64F1-74AF-8148-922B-93C1F8B12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5389754"/>
            <a:ext cx="1355290" cy="20001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1pPr>
            <a:lvl2pPr marL="271462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2pPr>
            <a:lvl3pPr marL="57785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3pPr>
            <a:lvl4pPr marL="89535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4pPr>
            <a:lvl5pPr marL="1155700" indent="0">
              <a:lnSpc>
                <a:spcPct val="100000"/>
              </a:lnSpc>
              <a:spcBef>
                <a:spcPts val="0"/>
              </a:spcBef>
              <a:buNone/>
              <a:defRPr sz="73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725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F8318A8-7815-D640-B725-AC457E7ABD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09028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1248D-5D42-A244-9FC8-52C582637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1875761"/>
            <a:ext cx="7832873" cy="1544003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400" u="sng" baseline="0">
                <a:solidFill>
                  <a:schemeClr val="bg1"/>
                </a:solidFill>
                <a:uFill>
                  <a:solidFill>
                    <a:schemeClr val="accent3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033CC-1BB0-E14B-93AC-16BB7C5D7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3434204"/>
            <a:ext cx="7832872" cy="962305"/>
          </a:xfrm>
        </p:spPr>
        <p:txBody>
          <a:bodyPr anchor="t" anchorCtr="0">
            <a:normAutofit/>
          </a:bodyPr>
          <a:lstStyle>
            <a:lvl1pPr marL="0" indent="0" algn="l">
              <a:lnSpc>
                <a:spcPts val="4000"/>
              </a:lnSpc>
              <a:buNone/>
              <a:defRPr sz="3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D402E-2DD2-2E4F-B843-0F9554249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3F6B9D-A50B-8749-80FA-2C9350B601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77600" y="363600"/>
            <a:ext cx="1126800" cy="792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C22434C-E8B8-EE4A-B27A-CCDAD9842E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9999" y="4627543"/>
            <a:ext cx="4303713" cy="1219076"/>
          </a:xfr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1462" indent="0">
              <a:buNone/>
              <a:defRPr sz="2200">
                <a:solidFill>
                  <a:schemeClr val="bg1"/>
                </a:solidFill>
              </a:defRPr>
            </a:lvl2pPr>
            <a:lvl3pPr marL="577850" indent="0">
              <a:buNone/>
              <a:defRPr sz="2200">
                <a:solidFill>
                  <a:schemeClr val="bg1"/>
                </a:solidFill>
              </a:defRPr>
            </a:lvl3pPr>
            <a:lvl4pPr marL="895350" indent="0">
              <a:buNone/>
              <a:defRPr sz="2200">
                <a:solidFill>
                  <a:schemeClr val="bg1"/>
                </a:solidFill>
              </a:defRPr>
            </a:lvl4pPr>
            <a:lvl5pPr marL="1155700" indent="0"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796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1C1EBEA-6021-EA4F-BC22-34A978EACAB1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3C81DC-B219-0A42-BB33-8E76DD02D0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7600" y="365078"/>
            <a:ext cx="1126699" cy="792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21248D-5D42-A244-9FC8-52C582637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1875761"/>
            <a:ext cx="7832873" cy="1544003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400" u="sng" baseline="0">
                <a:solidFill>
                  <a:schemeClr val="bg1"/>
                </a:solidFill>
                <a:uFill>
                  <a:solidFill>
                    <a:schemeClr val="accent3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033CC-1BB0-E14B-93AC-16BB7C5D7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3434204"/>
            <a:ext cx="7832872" cy="962305"/>
          </a:xfrm>
        </p:spPr>
        <p:txBody>
          <a:bodyPr anchor="t" anchorCtr="0">
            <a:normAutofit/>
          </a:bodyPr>
          <a:lstStyle>
            <a:lvl1pPr marL="0" indent="0" algn="l">
              <a:lnSpc>
                <a:spcPts val="4000"/>
              </a:lnSpc>
              <a:buNone/>
              <a:defRPr sz="3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D402E-2DD2-2E4F-B843-0F9554249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C22434C-E8B8-EE4A-B27A-CCDAD9842E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9999" y="4627543"/>
            <a:ext cx="4303713" cy="1219076"/>
          </a:xfr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1462" indent="0">
              <a:buNone/>
              <a:defRPr sz="2200">
                <a:solidFill>
                  <a:schemeClr val="bg1"/>
                </a:solidFill>
              </a:defRPr>
            </a:lvl2pPr>
            <a:lvl3pPr marL="577850" indent="0">
              <a:buNone/>
              <a:defRPr sz="2200">
                <a:solidFill>
                  <a:schemeClr val="bg1"/>
                </a:solidFill>
              </a:defRPr>
            </a:lvl3pPr>
            <a:lvl4pPr marL="895350" indent="0">
              <a:buNone/>
              <a:defRPr sz="2200">
                <a:solidFill>
                  <a:schemeClr val="bg1"/>
                </a:solidFill>
              </a:defRPr>
            </a:lvl4pPr>
            <a:lvl5pPr marL="1155700" indent="0"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14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F8318A8-7815-D640-B725-AC457E7ABD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09028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1248D-5D42-A244-9FC8-52C582637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3529071"/>
            <a:ext cx="7832873" cy="1544003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400" u="sng" baseline="0">
                <a:solidFill>
                  <a:schemeClr val="bg1"/>
                </a:solidFill>
                <a:uFill>
                  <a:solidFill>
                    <a:schemeClr val="accent3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D402E-2DD2-2E4F-B843-0F9554249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3F6B9D-A50B-8749-80FA-2C9350B601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77600" y="363600"/>
            <a:ext cx="1126800" cy="792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49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1A0B1D-523E-3643-8D18-C48F29FD37F9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8DD819-3839-D14E-982F-1E236F8FD4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7600" y="365078"/>
            <a:ext cx="1126699" cy="792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21248D-5D42-A244-9FC8-52C582637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3529071"/>
            <a:ext cx="7832873" cy="1544003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400" u="sng" baseline="0">
                <a:solidFill>
                  <a:schemeClr val="bg1"/>
                </a:solidFill>
                <a:uFill>
                  <a:solidFill>
                    <a:schemeClr val="accent3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D402E-2DD2-2E4F-B843-0F9554249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B9181D-D33F-CA4B-B2B9-9CDA6D722A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7BB90-548C-5F44-9CCF-3D8FECBFF29D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124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4A653-8FDE-5F49-ADAB-C03A5162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000"/>
              </a:lnSpc>
              <a:defRPr sz="2300" b="1" u="sng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4A475-A348-374D-B18C-118C5AEDB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800000"/>
            <a:ext cx="11083554" cy="3960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800"/>
              </a:spcBef>
              <a:buClr>
                <a:schemeClr val="accent2"/>
              </a:buClr>
              <a:buNone/>
              <a:defRPr sz="1900" b="1">
                <a:solidFill>
                  <a:schemeClr val="tx2"/>
                </a:solidFill>
              </a:defRPr>
            </a:lvl1pPr>
            <a:lvl2pPr marL="7938" indent="0">
              <a:lnSpc>
                <a:spcPts val="2200"/>
              </a:lnSpc>
              <a:buClr>
                <a:schemeClr val="accent2"/>
              </a:buClr>
              <a:buNone/>
              <a:tabLst/>
              <a:defRPr sz="1900"/>
            </a:lvl2pPr>
            <a:lvl3pPr marL="266700" indent="-258763">
              <a:lnSpc>
                <a:spcPts val="2200"/>
              </a:lnSpc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900"/>
            </a:lvl3pPr>
            <a:lvl4pPr marL="533400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4pPr>
            <a:lvl5pPr marL="846138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79A15-C8A2-5C4C-98ED-9E626137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 lIns="0" tIns="0" rIns="0" bIns="0"/>
          <a:lstStyle>
            <a:lvl1pPr algn="l">
              <a:defRPr sz="1600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72161-520D-2C4A-B03B-980C579F6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6854" y="365078"/>
            <a:ext cx="1126700" cy="7924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A23EE6-B4BB-8645-9FAA-4BE374001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62AA56-DB8A-7C4D-A8F3-2391B77030A2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22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ey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03621A0-B3EB-684D-AE09-E7151CA08E4F}"/>
              </a:ext>
            </a:extLst>
          </p:cNvPr>
          <p:cNvSpPr/>
          <p:nvPr userDrawn="1"/>
        </p:nvSpPr>
        <p:spPr>
          <a:xfrm>
            <a:off x="0" y="1"/>
            <a:ext cx="12192000" cy="609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4A653-8FDE-5F49-ADAB-C03A5162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000"/>
              </a:lnSpc>
              <a:defRPr sz="2300" b="1" u="sng" baseline="0">
                <a:solidFill>
                  <a:schemeClr val="accent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4A475-A348-374D-B18C-118C5AEDB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1800000"/>
            <a:ext cx="11083554" cy="3960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800"/>
              </a:spcBef>
              <a:buClr>
                <a:schemeClr val="accent2"/>
              </a:buClr>
              <a:buNone/>
              <a:defRPr sz="1900" b="1">
                <a:solidFill>
                  <a:schemeClr val="tx2"/>
                </a:solidFill>
              </a:defRPr>
            </a:lvl1pPr>
            <a:lvl2pPr marL="7938" indent="0">
              <a:lnSpc>
                <a:spcPts val="2200"/>
              </a:lnSpc>
              <a:buClr>
                <a:schemeClr val="accent2"/>
              </a:buClr>
              <a:buNone/>
              <a:tabLst/>
              <a:defRPr sz="1900"/>
            </a:lvl2pPr>
            <a:lvl3pPr marL="266700" indent="-258763">
              <a:lnSpc>
                <a:spcPts val="2200"/>
              </a:lnSpc>
              <a:buClr>
                <a:schemeClr val="accent4"/>
              </a:buClr>
              <a:buFont typeface="Arial" panose="020B0604020202020204" pitchFamily="34" charset="0"/>
              <a:buChar char="•"/>
              <a:tabLst/>
              <a:defRPr sz="1900"/>
            </a:lvl3pPr>
            <a:lvl4pPr marL="533400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4pPr>
            <a:lvl5pPr marL="846138" indent="-266700">
              <a:lnSpc>
                <a:spcPts val="2200"/>
              </a:lnSpc>
              <a:buClr>
                <a:schemeClr val="accent4"/>
              </a:buClr>
              <a:tabLst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79A15-C8A2-5C4C-98ED-9E626137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 lIns="0" tIns="0" rIns="0" bIns="0"/>
          <a:lstStyle>
            <a:lvl1pPr algn="l">
              <a:defRPr sz="1600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72161-520D-2C4A-B03B-980C579F6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6854" y="365078"/>
            <a:ext cx="1126700" cy="7924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A23EE6-B4BB-8645-9FAA-4BE374001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424258"/>
            <a:ext cx="1850665" cy="1184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62AA56-DB8A-7C4D-A8F3-2391B77030A2}"/>
              </a:ext>
            </a:extLst>
          </p:cNvPr>
          <p:cNvSpPr/>
          <p:nvPr userDrawn="1"/>
        </p:nvSpPr>
        <p:spPr>
          <a:xfrm>
            <a:off x="0" y="6090289"/>
            <a:ext cx="12192000" cy="183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62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DC6520-C769-8547-9F0B-AE80CB24F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43D08-9A52-454E-A52C-20C942309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00000"/>
            <a:ext cx="11037600" cy="396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453E8-E7DC-A349-95CE-E1AA0F5F33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7600" y="6320870"/>
            <a:ext cx="10800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43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9" r:id="rId2"/>
    <p:sldLayoutId id="214748367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300" b="1" u="sng" kern="1200" baseline="0">
          <a:solidFill>
            <a:schemeClr val="accent1"/>
          </a:solidFill>
          <a:uFill>
            <a:solidFill>
              <a:schemeClr val="accent2"/>
            </a:solidFill>
          </a:u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49313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155700" indent="-260350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427163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DC6520-C769-8547-9F0B-AE80CB24F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88000"/>
            <a:ext cx="9000000" cy="936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43D08-9A52-454E-A52C-20C942309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00000"/>
            <a:ext cx="11037600" cy="396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453E8-E7DC-A349-95CE-E1AA0F5F33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7600" y="6320870"/>
            <a:ext cx="10800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>
                <a:solidFill>
                  <a:schemeClr val="accent1"/>
                </a:solidFill>
              </a:defRPr>
            </a:lvl1pPr>
          </a:lstStyle>
          <a:p>
            <a:fld id="{98FF217E-B86F-EA42-9607-BE163228A21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57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300" b="1" u="sng" kern="1200" baseline="0">
          <a:solidFill>
            <a:schemeClr val="accent1"/>
          </a:solidFill>
          <a:uFill>
            <a:solidFill>
              <a:schemeClr val="accent2"/>
            </a:solidFill>
          </a:u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49313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155700" indent="-260350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427163" indent="-271463" algn="l" defTabSz="914400" rtl="0" eaLnBrk="1" latinLnBrk="0" hangingPunct="1">
        <a:lnSpc>
          <a:spcPts val="2200"/>
        </a:lnSpc>
        <a:spcBef>
          <a:spcPts val="400"/>
        </a:spcBef>
        <a:buClr>
          <a:schemeClr val="accent4"/>
        </a:buClr>
        <a:buFont typeface="System Font Regular"/>
        <a:buChar char="–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E3075F2-F49F-8A48-8834-BEAEC3932C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501" t="1497"/>
          <a:stretch/>
        </p:blipFill>
        <p:spPr>
          <a:xfrm>
            <a:off x="0" y="-27432"/>
            <a:ext cx="12192000" cy="609009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0BBC57E-05AA-7247-9822-A00A03EFA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2656998"/>
            <a:ext cx="7832873" cy="1544003"/>
          </a:xfrm>
        </p:spPr>
        <p:txBody>
          <a:bodyPr/>
          <a:lstStyle/>
          <a:p>
            <a:r>
              <a:rPr lang="en-US" dirty="0"/>
              <a:t>Supplier Fuse Upgrades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ENA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5B8EE3-5227-2A4E-B9D8-702B57062C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0E0A52-9793-B34B-B117-98F3220C83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25 September, 2025</a:t>
            </a:r>
          </a:p>
        </p:txBody>
      </p:sp>
    </p:spTree>
    <p:extLst>
      <p:ext uri="{BB962C8B-B14F-4D97-AF65-F5344CB8AC3E}">
        <p14:creationId xmlns:p14="http://schemas.microsoft.com/office/powerpoint/2010/main" val="359183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50D32-EF2B-5D1F-EC11-47FB3433D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8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18622-8A50-1F05-7E5B-0E72EDEB8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9031E-3D0D-46D9-AD57-2D1A4DE7C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59AE18-7CE5-4A39-6D1A-656526C71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E93B4-ACEA-702C-0E31-DBE77A9F5D5C}"/>
              </a:ext>
            </a:extLst>
          </p:cNvPr>
          <p:cNvSpPr txBox="1"/>
          <p:nvPr/>
        </p:nvSpPr>
        <p:spPr>
          <a:xfrm>
            <a:off x="603503" y="1224000"/>
            <a:ext cx="10257875" cy="78483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Project overview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Benefits for parties involved</a:t>
            </a:r>
          </a:p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Work scenario for MEMs/SIPs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Process flow diagram</a:t>
            </a:r>
          </a:p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Training programme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Audit trail mechanism</a:t>
            </a:r>
          </a:p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98E"/>
                </a:solidFill>
              </a:rPr>
              <a:t>Associated costs</a:t>
            </a:r>
          </a:p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598E"/>
              </a:solidFill>
            </a:endParaRPr>
          </a:p>
          <a:p>
            <a:endParaRPr lang="en-GB" dirty="0">
              <a:solidFill>
                <a:srgbClr val="00598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0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GB" sz="20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dirty="0"/>
          </a:p>
          <a:p>
            <a:endParaRPr lang="en-US" sz="2000" b="1" u="sng" dirty="0"/>
          </a:p>
        </p:txBody>
      </p:sp>
    </p:spTree>
    <p:extLst>
      <p:ext uri="{BB962C8B-B14F-4D97-AF65-F5344CB8AC3E}">
        <p14:creationId xmlns:p14="http://schemas.microsoft.com/office/powerpoint/2010/main" val="546378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4E1FB-2C83-081B-6F36-F2030B89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431"/>
            <a:ext cx="9000000" cy="936000"/>
          </a:xfrm>
        </p:spPr>
        <p:txBody>
          <a:bodyPr/>
          <a:lstStyle/>
          <a:p>
            <a:r>
              <a:rPr lang="en-US" dirty="0">
                <a:uFill>
                  <a:solidFill>
                    <a:srgbClr val="4378A8"/>
                  </a:solidFill>
                </a:uFill>
                <a:cs typeface="Arial"/>
              </a:rPr>
              <a:t>Project Overview</a:t>
            </a:r>
            <a:endParaRPr lang="en-GB" dirty="0">
              <a:uFill>
                <a:solidFill>
                  <a:srgbClr val="4378A8"/>
                </a:solidFill>
              </a:u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EAD9B-687B-2FFE-A614-CF9533D9E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DE26165-D9F2-E4CA-89D6-32D2DB7D807F}"/>
              </a:ext>
            </a:extLst>
          </p:cNvPr>
          <p:cNvGrpSpPr/>
          <p:nvPr/>
        </p:nvGrpSpPr>
        <p:grpSpPr>
          <a:xfrm>
            <a:off x="1263552" y="1555245"/>
            <a:ext cx="9414048" cy="3858003"/>
            <a:chOff x="1669852" y="1889127"/>
            <a:chExt cx="8852296" cy="3858003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6E65070-5BF1-5F90-AB61-613A43F04DEB}"/>
                </a:ext>
              </a:extLst>
            </p:cNvPr>
            <p:cNvSpPr/>
            <p:nvPr/>
          </p:nvSpPr>
          <p:spPr>
            <a:xfrm>
              <a:off x="1669852" y="2067654"/>
              <a:ext cx="2055222" cy="714103"/>
            </a:xfrm>
            <a:prstGeom prst="roundRect">
              <a:avLst/>
            </a:prstGeom>
            <a:solidFill>
              <a:schemeClr val="accent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Why is this project important?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7A51680-1E96-982B-765E-13E22E8BF528}"/>
                </a:ext>
              </a:extLst>
            </p:cNvPr>
            <p:cNvSpPr/>
            <p:nvPr/>
          </p:nvSpPr>
          <p:spPr>
            <a:xfrm>
              <a:off x="4991166" y="2067654"/>
              <a:ext cx="2055222" cy="714103"/>
            </a:xfrm>
            <a:prstGeom prst="roundRect">
              <a:avLst/>
            </a:prstGeom>
            <a:solidFill>
              <a:schemeClr val="accent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Objectives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16C1C61-0430-2999-564E-CB1CEC9201A7}"/>
                </a:ext>
              </a:extLst>
            </p:cNvPr>
            <p:cNvSpPr/>
            <p:nvPr/>
          </p:nvSpPr>
          <p:spPr>
            <a:xfrm>
              <a:off x="8292755" y="2067654"/>
              <a:ext cx="2055222" cy="714103"/>
            </a:xfrm>
            <a:prstGeom prst="roundRect">
              <a:avLst/>
            </a:prstGeom>
            <a:solidFill>
              <a:schemeClr val="accent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What has happened so far?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1EF7ECD-AE7A-CD0D-10AE-D24E91EC2916}"/>
                </a:ext>
              </a:extLst>
            </p:cNvPr>
            <p:cNvSpPr/>
            <p:nvPr/>
          </p:nvSpPr>
          <p:spPr>
            <a:xfrm>
              <a:off x="3550902" y="1889128"/>
              <a:ext cx="348343" cy="357051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1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53945E8-7A33-F1BD-DFED-2D61CF9ECBEB}"/>
                </a:ext>
              </a:extLst>
            </p:cNvPr>
            <p:cNvSpPr/>
            <p:nvPr/>
          </p:nvSpPr>
          <p:spPr>
            <a:xfrm>
              <a:off x="6856884" y="1889127"/>
              <a:ext cx="348343" cy="357051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2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D41FC19-0307-D89E-E3BD-67FB03C81723}"/>
                </a:ext>
              </a:extLst>
            </p:cNvPr>
            <p:cNvSpPr/>
            <p:nvPr/>
          </p:nvSpPr>
          <p:spPr>
            <a:xfrm>
              <a:off x="10173805" y="1889127"/>
              <a:ext cx="348343" cy="357051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3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6DB3A6-F625-0133-B3F8-8868A12BABA9}"/>
                </a:ext>
              </a:extLst>
            </p:cNvPr>
            <p:cNvSpPr/>
            <p:nvPr/>
          </p:nvSpPr>
          <p:spPr>
            <a:xfrm>
              <a:off x="8292755" y="3121390"/>
              <a:ext cx="2065084" cy="262574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UKPN trialled this with Octopus Energy Services under the NIA funded Emerge Project Trials from March 2022 to February 2023.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GB" sz="1200" dirty="0">
                <a:solidFill>
                  <a:schemeClr val="tx1"/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NGED has performed similar trials with Octopus Energy Services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283692-DD58-C234-C04D-434DA64096C1}"/>
                </a:ext>
              </a:extLst>
            </p:cNvPr>
            <p:cNvSpPr/>
            <p:nvPr/>
          </p:nvSpPr>
          <p:spPr>
            <a:xfrm>
              <a:off x="1669852" y="3075596"/>
              <a:ext cx="2065084" cy="267153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t"/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The decarbonisation of customer’s homes remains a key focus in the transition to Net Zero.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GB" sz="1200" dirty="0">
                <a:solidFill>
                  <a:schemeClr val="tx1"/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DNOs are at risk of being a barrier to the uptake of heat pumps and electric vehicle charge points with installations highly dependent on the successful upgrade of domestic supplies. 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69D1A95-DE14-14FA-4D83-EAB3AE5A13F8}"/>
                </a:ext>
              </a:extLst>
            </p:cNvPr>
            <p:cNvSpPr/>
            <p:nvPr/>
          </p:nvSpPr>
          <p:spPr>
            <a:xfrm>
              <a:off x="4981304" y="3121390"/>
              <a:ext cx="2065084" cy="262574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To develop a training </a:t>
              </a:r>
              <a:r>
                <a:rPr lang="en-US" sz="1200" dirty="0" err="1">
                  <a:solidFill>
                    <a:schemeClr val="tx1"/>
                  </a:solidFill>
                </a:rPr>
                <a:t>programme</a:t>
              </a:r>
              <a:r>
                <a:rPr lang="en-US" sz="1200" dirty="0">
                  <a:solidFill>
                    <a:schemeClr val="tx1"/>
                  </a:solidFill>
                </a:rPr>
                <a:t> that will allow MEMs/SIPs to upgrade cut-out fuses facilitating new installations (LCTs, property extensions, etc.) in domestic properties</a:t>
              </a:r>
            </a:p>
            <a:p>
              <a:pPr marL="171450" indent="-171450">
                <a:buFont typeface="Wingdings" panose="05000000000000000000" pitchFamily="2" charset="2"/>
                <a:buChar char="§"/>
              </a:pPr>
              <a:endParaRPr lang="en-GB" sz="1200" dirty="0">
                <a:solidFill>
                  <a:schemeClr val="tx1"/>
                </a:solidFill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</a:pPr>
              <a:endParaRPr lang="en-GB" sz="1200" dirty="0">
                <a:solidFill>
                  <a:schemeClr val="tx1"/>
                </a:solidFill>
              </a:endParaRPr>
            </a:p>
            <a:p>
              <a:endParaRPr lang="en-GB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173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22251-7788-B97E-BA2B-D5654B71C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0"/>
            <a:ext cx="9000000" cy="936000"/>
          </a:xfrm>
        </p:spPr>
        <p:txBody>
          <a:bodyPr/>
          <a:lstStyle/>
          <a:p>
            <a:r>
              <a:rPr lang="en-US"/>
              <a:t>Benefits for parties involved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D26E7-AE0D-BC6F-A1AC-5CF6F0A2B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7600" y="6320870"/>
            <a:ext cx="1125954" cy="3600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77F9D316-8C0C-424A-0332-B6F450F2E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5381140"/>
              </p:ext>
            </p:extLst>
          </p:nvPr>
        </p:nvGraphicFramePr>
        <p:xfrm>
          <a:off x="690905" y="1572983"/>
          <a:ext cx="10810190" cy="40843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162038">
                  <a:extLst>
                    <a:ext uri="{9D8B030D-6E8A-4147-A177-3AD203B41FA5}">
                      <a16:colId xmlns:a16="http://schemas.microsoft.com/office/drawing/2014/main" val="2446839739"/>
                    </a:ext>
                  </a:extLst>
                </a:gridCol>
                <a:gridCol w="2110190">
                  <a:extLst>
                    <a:ext uri="{9D8B030D-6E8A-4147-A177-3AD203B41FA5}">
                      <a16:colId xmlns:a16="http://schemas.microsoft.com/office/drawing/2014/main" val="2486741945"/>
                    </a:ext>
                  </a:extLst>
                </a:gridCol>
                <a:gridCol w="2213886">
                  <a:extLst>
                    <a:ext uri="{9D8B030D-6E8A-4147-A177-3AD203B41FA5}">
                      <a16:colId xmlns:a16="http://schemas.microsoft.com/office/drawing/2014/main" val="160692696"/>
                    </a:ext>
                  </a:extLst>
                </a:gridCol>
                <a:gridCol w="2230098">
                  <a:extLst>
                    <a:ext uri="{9D8B030D-6E8A-4147-A177-3AD203B41FA5}">
                      <a16:colId xmlns:a16="http://schemas.microsoft.com/office/drawing/2014/main" val="2612439401"/>
                    </a:ext>
                  </a:extLst>
                </a:gridCol>
                <a:gridCol w="2093978">
                  <a:extLst>
                    <a:ext uri="{9D8B030D-6E8A-4147-A177-3AD203B41FA5}">
                      <a16:colId xmlns:a16="http://schemas.microsoft.com/office/drawing/2014/main" val="3978437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/>
                        <a:t>Benefit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Benefit to DNOs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Benefit to suppliers/SIPs org.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/>
                        <a:t>Benefit to Customers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988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/>
                        <a:t>No need for a DNO engineer to perform a site visit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Currently DNO engineers need to visit the site when a fuse upgrade is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/>
                        <a:t>Varies per DNO</a:t>
                      </a:r>
                    </a:p>
                    <a:p>
                      <a:r>
                        <a:rPr lang="en-GB" sz="1200"/>
                        <a:t>Circa £250 per visit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Organisations</a:t>
                      </a: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may complete the fuse upgrade and LCT installation in a single visit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Organisations</a:t>
                      </a: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can schedule the LCT installation and fuse upgrade date in advance</a:t>
                      </a:r>
                    </a:p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Fewer site visits and disruption</a:t>
                      </a:r>
                      <a:endParaRPr lang="en-GB" sz="1200" err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452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/>
                        <a:t>Faster for customers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Customer should get the LCT installation more quickly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Improved customer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Improved customer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Improved service</a:t>
                      </a:r>
                    </a:p>
                    <a:p>
                      <a:r>
                        <a:rPr lang="en-GB" sz="1200"/>
                        <a:t>Supporting with emergency purchases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427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/>
                        <a:t>Politically beneficial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DNOs are keen to improve the fuse upgrade offering following Emerge innovation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Completes the action outlined in Octopus letter to Ofgem</a:t>
                      </a:r>
                    </a:p>
                    <a:p>
                      <a:endParaRPr lang="en-GB" sz="1200"/>
                    </a:p>
                    <a:p>
                      <a:r>
                        <a:rPr lang="en-GB" sz="1200"/>
                        <a:t>DNOs increase their consistency and collaboration credentials</a:t>
                      </a:r>
                    </a:p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/>
                        <a:t>Improved customer service</a:t>
                      </a:r>
                    </a:p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Improved customer service</a:t>
                      </a:r>
                    </a:p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530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3871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BB6D4-0946-E104-18CA-4A3604D3B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1CE250B-FD1A-0954-7478-4771497DD98B}"/>
              </a:ext>
            </a:extLst>
          </p:cNvPr>
          <p:cNvSpPr/>
          <p:nvPr/>
        </p:nvSpPr>
        <p:spPr>
          <a:xfrm>
            <a:off x="5844128" y="1790166"/>
            <a:ext cx="3784503" cy="2690393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50942E-7FE1-BB5A-9B71-1D68C826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scenario for MEMs/SIPs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476A6-D2FD-43D1-9171-F13199B57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E83808-1206-4E9F-9833-27205D4F3A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582305"/>
              </p:ext>
            </p:extLst>
          </p:nvPr>
        </p:nvGraphicFramePr>
        <p:xfrm>
          <a:off x="720000" y="1609723"/>
          <a:ext cx="4181706" cy="3884871"/>
        </p:xfrm>
        <a:graphic>
          <a:graphicData uri="http://schemas.openxmlformats.org/drawingml/2006/table">
            <a:tbl>
              <a:tblPr/>
              <a:tblGrid>
                <a:gridCol w="2992243">
                  <a:extLst>
                    <a:ext uri="{9D8B030D-6E8A-4147-A177-3AD203B41FA5}">
                      <a16:colId xmlns:a16="http://schemas.microsoft.com/office/drawing/2014/main" val="3878615067"/>
                    </a:ext>
                  </a:extLst>
                </a:gridCol>
                <a:gridCol w="1189463">
                  <a:extLst>
                    <a:ext uri="{9D8B030D-6E8A-4147-A177-3AD203B41FA5}">
                      <a16:colId xmlns:a16="http://schemas.microsoft.com/office/drawing/2014/main" val="1560312812"/>
                    </a:ext>
                  </a:extLst>
                </a:gridCol>
              </a:tblGrid>
              <a:tr h="25899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Parameters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579526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Type of Supply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066547"/>
                  </a:ext>
                </a:extLst>
              </a:tr>
              <a:tr h="24903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Single phase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2496465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Three phase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7987988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4077275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Type of cables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0419943"/>
                  </a:ext>
                </a:extLst>
              </a:tr>
              <a:tr h="24903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Plastic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643841"/>
                  </a:ext>
                </a:extLst>
              </a:tr>
              <a:tr h="24903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PILC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129107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350188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Type of cut-outs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4950511"/>
                  </a:ext>
                </a:extLst>
              </a:tr>
              <a:tr h="249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Single phase plastic (exc. phenolic)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25334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Three phase plastic (exc. phenolic)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34833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344452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Location of service lines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204818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Underground network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418747"/>
                  </a:ext>
                </a:extLst>
              </a:tr>
              <a:tr h="239069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Overhead line network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74515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939C235-68DE-0FAB-59C2-0FF85A63A0EC}"/>
              </a:ext>
            </a:extLst>
          </p:cNvPr>
          <p:cNvSpPr/>
          <p:nvPr/>
        </p:nvSpPr>
        <p:spPr>
          <a:xfrm>
            <a:off x="3703320" y="1609723"/>
            <a:ext cx="1197864" cy="3884871"/>
          </a:xfrm>
          <a:prstGeom prst="rect">
            <a:avLst/>
          </a:prstGeom>
          <a:noFill/>
          <a:ln>
            <a:solidFill>
              <a:srgbClr val="F852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748887-3ED5-8DFE-B65A-E87D98407A05}"/>
              </a:ext>
            </a:extLst>
          </p:cNvPr>
          <p:cNvSpPr txBox="1"/>
          <p:nvPr/>
        </p:nvSpPr>
        <p:spPr>
          <a:xfrm>
            <a:off x="5973330" y="1921113"/>
            <a:ext cx="418170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sng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 scope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400" dirty="0">
                <a:solidFill>
                  <a:srgbClr val="484D51"/>
                </a:solidFill>
                <a:latin typeface="Arial" panose="020B0604020202020204"/>
              </a:rPr>
              <a:t>Single phase supply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1400" b="0" i="0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Plastic cables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400" dirty="0">
                <a:solidFill>
                  <a:srgbClr val="484D51"/>
                </a:solidFill>
                <a:latin typeface="Arial" panose="020B0604020202020204"/>
              </a:rPr>
              <a:t>Plastic cut-outs (exc. phenolics)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400" dirty="0">
                <a:solidFill>
                  <a:srgbClr val="484D51"/>
                </a:solidFill>
                <a:latin typeface="Arial" panose="020B0604020202020204"/>
              </a:rPr>
              <a:t>Overhead &amp; Underground service lines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GB" sz="1400" b="0" i="0" u="sng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sng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Out of scope</a:t>
            </a:r>
          </a:p>
          <a:p>
            <a:pPr marL="285750" indent="-285750">
              <a:buFontTx/>
              <a:buChar char="-"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Three-phase services</a:t>
            </a:r>
          </a:p>
          <a:p>
            <a:pPr marL="285750" indent="-285750">
              <a:buFontTx/>
              <a:buChar char="-"/>
            </a:pPr>
            <a:r>
              <a:rPr lang="en-GB" sz="1400" dirty="0">
                <a:solidFill>
                  <a:srgbClr val="484D51"/>
                </a:solidFill>
                <a:latin typeface="Arial" panose="020B0604020202020204"/>
              </a:rPr>
              <a:t>PILC cables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     Looped services after identification</a:t>
            </a:r>
          </a:p>
          <a:p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     Phenolic cut-outs </a:t>
            </a:r>
          </a:p>
        </p:txBody>
      </p:sp>
    </p:spTree>
    <p:extLst>
      <p:ext uri="{BB962C8B-B14F-4D97-AF65-F5344CB8AC3E}">
        <p14:creationId xmlns:p14="http://schemas.microsoft.com/office/powerpoint/2010/main" val="2650071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872BB-856A-2C12-F061-E773BEB6E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AEAC2-3972-DF7F-9E26-F35F4C2AD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flow diagram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360675-DBFA-0CD9-4035-293AC6351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FBDBE7-3409-4794-15F8-0A277C277070}"/>
              </a:ext>
            </a:extLst>
          </p:cNvPr>
          <p:cNvSpPr txBox="1"/>
          <p:nvPr/>
        </p:nvSpPr>
        <p:spPr>
          <a:xfrm>
            <a:off x="5033840" y="1662997"/>
            <a:ext cx="1904863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DNO pre-authorisation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CB9A8-B68E-15D7-3F58-AAC91CA83379}"/>
              </a:ext>
            </a:extLst>
          </p:cNvPr>
          <p:cNvSpPr/>
          <p:nvPr/>
        </p:nvSpPr>
        <p:spPr>
          <a:xfrm>
            <a:off x="7146891" y="1640560"/>
            <a:ext cx="1837599" cy="282708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Fuse Upgrade/installation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53F695-B592-C000-2097-A4C9C78C9ED1}"/>
              </a:ext>
            </a:extLst>
          </p:cNvPr>
          <p:cNvSpPr/>
          <p:nvPr/>
        </p:nvSpPr>
        <p:spPr>
          <a:xfrm>
            <a:off x="2018937" y="2036512"/>
            <a:ext cx="1065273" cy="825572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7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1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1016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GB" sz="101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Party attends customer’s home for site survey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4B7A245-127C-E6FE-3703-36B3AF58360B}"/>
              </a:ext>
            </a:extLst>
          </p:cNvPr>
          <p:cNvCxnSpPr>
            <a:cxnSpLocks/>
            <a:stCxn id="11" idx="3"/>
            <a:endCxn id="8" idx="1"/>
          </p:cNvCxnSpPr>
          <p:nvPr/>
        </p:nvCxnSpPr>
        <p:spPr>
          <a:xfrm flipV="1">
            <a:off x="1544737" y="2449298"/>
            <a:ext cx="474200" cy="304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78986D5-D820-716A-5359-6DA13BF800D2}"/>
              </a:ext>
            </a:extLst>
          </p:cNvPr>
          <p:cNvSpPr/>
          <p:nvPr/>
        </p:nvSpPr>
        <p:spPr>
          <a:xfrm>
            <a:off x="479464" y="2039554"/>
            <a:ext cx="1065273" cy="825572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21677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Customer wants a Heat Pump or Electric Vehicle Charge Point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2B94CE-7364-0058-DA0C-5F4E79621C29}"/>
              </a:ext>
            </a:extLst>
          </p:cNvPr>
          <p:cNvSpPr/>
          <p:nvPr/>
        </p:nvSpPr>
        <p:spPr>
          <a:xfrm>
            <a:off x="3470848" y="2036512"/>
            <a:ext cx="1065273" cy="825572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7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1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Customer signs contract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00437C-A07C-B80A-D928-7CC9906693B1}"/>
              </a:ext>
            </a:extLst>
          </p:cNvPr>
          <p:cNvSpPr txBox="1"/>
          <p:nvPr/>
        </p:nvSpPr>
        <p:spPr>
          <a:xfrm>
            <a:off x="10610405" y="1638405"/>
            <a:ext cx="1239013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Installation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A0D05F-6D5B-7167-89D6-0D37A57BF5CD}"/>
              </a:ext>
            </a:extLst>
          </p:cNvPr>
          <p:cNvSpPr txBox="1"/>
          <p:nvPr/>
        </p:nvSpPr>
        <p:spPr>
          <a:xfrm>
            <a:off x="479465" y="1665037"/>
            <a:ext cx="4056656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Customer Quote &amp; Site Survey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10D92C7-B69E-13A7-D0A3-6B4C9E6C64B8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3084210" y="2449298"/>
            <a:ext cx="38663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274D765F-CA4D-CC03-7ED8-E9CE1EFE618B}"/>
              </a:ext>
            </a:extLst>
          </p:cNvPr>
          <p:cNvCxnSpPr>
            <a:cxnSpLocks/>
          </p:cNvCxnSpPr>
          <p:nvPr/>
        </p:nvCxnSpPr>
        <p:spPr>
          <a:xfrm rot="16200000" flipH="1">
            <a:off x="3135145" y="3565394"/>
            <a:ext cx="1367534" cy="1"/>
          </a:xfrm>
          <a:prstGeom prst="bentConnector3">
            <a:avLst>
              <a:gd name="adj1" fmla="val 50000"/>
            </a:avLst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90DCB4E5-9F7B-EF81-7735-9B7120D36EF9}"/>
              </a:ext>
            </a:extLst>
          </p:cNvPr>
          <p:cNvSpPr/>
          <p:nvPr/>
        </p:nvSpPr>
        <p:spPr>
          <a:xfrm>
            <a:off x="9079906" y="3940170"/>
            <a:ext cx="1328174" cy="585153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931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party notifies DNO via </a:t>
            </a:r>
            <a:r>
              <a:rPr lang="en-GB" sz="931" dirty="0">
                <a:solidFill>
                  <a:srgbClr val="000000"/>
                </a:solidFill>
                <a:latin typeface="Calibri" panose="020F0502020204030204"/>
              </a:rPr>
              <a:t>the agreed audit trail mechanism</a:t>
            </a:r>
            <a:endParaRPr kumimoji="0" lang="en-GB" sz="93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71692CF-23A0-A985-4263-9B946DCF9B98}"/>
              </a:ext>
            </a:extLst>
          </p:cNvPr>
          <p:cNvCxnSpPr>
            <a:cxnSpLocks/>
          </p:cNvCxnSpPr>
          <p:nvPr/>
        </p:nvCxnSpPr>
        <p:spPr>
          <a:xfrm flipV="1">
            <a:off x="1681386" y="3035953"/>
            <a:ext cx="826407" cy="30738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D3F287A-B123-9CF0-EEDF-3068B3ADDA73}"/>
              </a:ext>
            </a:extLst>
          </p:cNvPr>
          <p:cNvCxnSpPr>
            <a:cxnSpLocks/>
          </p:cNvCxnSpPr>
          <p:nvPr/>
        </p:nvCxnSpPr>
        <p:spPr>
          <a:xfrm>
            <a:off x="3818912" y="4253200"/>
            <a:ext cx="3737538" cy="295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B7E1165-4F7A-6462-67F8-A75FB7B621B2}"/>
              </a:ext>
            </a:extLst>
          </p:cNvPr>
          <p:cNvSpPr/>
          <p:nvPr/>
        </p:nvSpPr>
        <p:spPr>
          <a:xfrm>
            <a:off x="7556450" y="3937072"/>
            <a:ext cx="1167879" cy="588251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931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party  performs the fuse upgrade and installs the LCT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4F7D585-62C2-C13F-EE20-A070B1AA9DAF}"/>
              </a:ext>
            </a:extLst>
          </p:cNvPr>
          <p:cNvSpPr/>
          <p:nvPr/>
        </p:nvSpPr>
        <p:spPr>
          <a:xfrm>
            <a:off x="10621355" y="3937072"/>
            <a:ext cx="1239013" cy="588247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Potential to avoid an extra visit and install LCT  together with the fuse upgrade 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2D35B77-823F-EE4E-9EC7-518CC9D0ED81}"/>
              </a:ext>
            </a:extLst>
          </p:cNvPr>
          <p:cNvCxnSpPr>
            <a:cxnSpLocks/>
          </p:cNvCxnSpPr>
          <p:nvPr/>
        </p:nvCxnSpPr>
        <p:spPr>
          <a:xfrm>
            <a:off x="8715533" y="4249160"/>
            <a:ext cx="364373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792F083-F10C-A04E-E819-652A867732FE}"/>
              </a:ext>
            </a:extLst>
          </p:cNvPr>
          <p:cNvSpPr txBox="1"/>
          <p:nvPr/>
        </p:nvSpPr>
        <p:spPr>
          <a:xfrm>
            <a:off x="1140904" y="4155987"/>
            <a:ext cx="227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B0F0"/>
                </a:solidFill>
                <a:latin typeface="Arial" panose="020B0604020202020204"/>
              </a:rPr>
              <a:t>Proposed approach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A95FBED-EDF9-05B7-3B51-BF660FF312EC}"/>
              </a:ext>
            </a:extLst>
          </p:cNvPr>
          <p:cNvSpPr/>
          <p:nvPr/>
        </p:nvSpPr>
        <p:spPr>
          <a:xfrm>
            <a:off x="7527506" y="2039554"/>
            <a:ext cx="1239013" cy="825572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Fuse Upgrade Required, DNO attends customer’s home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01C9F9-5500-D828-7271-D70B182342F5}"/>
              </a:ext>
            </a:extLst>
          </p:cNvPr>
          <p:cNvSpPr txBox="1"/>
          <p:nvPr/>
        </p:nvSpPr>
        <p:spPr>
          <a:xfrm>
            <a:off x="9191731" y="1639616"/>
            <a:ext cx="1239013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Notification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00C35A-D567-D9FF-920B-93251810A50F}"/>
              </a:ext>
            </a:extLst>
          </p:cNvPr>
          <p:cNvSpPr/>
          <p:nvPr/>
        </p:nvSpPr>
        <p:spPr>
          <a:xfrm>
            <a:off x="10610405" y="2021648"/>
            <a:ext cx="1239013" cy="825572"/>
          </a:xfrm>
          <a:prstGeom prst="rect">
            <a:avLst/>
          </a:prstGeom>
          <a:solidFill>
            <a:schemeClr val="bg1"/>
          </a:solidFill>
          <a:ln>
            <a:solidFill>
              <a:srgbClr val="F6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167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931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GB" sz="9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party visits the property and installs the LCT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E516FC1-31A4-EFE3-D671-4974C2789B8C}"/>
              </a:ext>
            </a:extLst>
          </p:cNvPr>
          <p:cNvSpPr txBox="1"/>
          <p:nvPr/>
        </p:nvSpPr>
        <p:spPr>
          <a:xfrm>
            <a:off x="5870553" y="2217392"/>
            <a:ext cx="135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3BD254-C77B-B94A-E06E-4993B0F96BB0}"/>
              </a:ext>
            </a:extLst>
          </p:cNvPr>
          <p:cNvSpPr txBox="1"/>
          <p:nvPr/>
        </p:nvSpPr>
        <p:spPr>
          <a:xfrm>
            <a:off x="9421711" y="2192802"/>
            <a:ext cx="135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0667F98-C497-6AD6-5E5B-7B8338888C9A}"/>
              </a:ext>
            </a:extLst>
          </p:cNvPr>
          <p:cNvSpPr txBox="1"/>
          <p:nvPr/>
        </p:nvSpPr>
        <p:spPr>
          <a:xfrm>
            <a:off x="3818911" y="4306404"/>
            <a:ext cx="389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MEM/SIP pre-assess if a) a fuse upgrade is needed and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b) If the work meets the criteria in scope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00D7E05-E184-9EEC-EDA9-78832F5C0264}"/>
              </a:ext>
            </a:extLst>
          </p:cNvPr>
          <p:cNvSpPr/>
          <p:nvPr/>
        </p:nvSpPr>
        <p:spPr>
          <a:xfrm>
            <a:off x="5033840" y="1989434"/>
            <a:ext cx="6908224" cy="963187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7ABCD0B-712D-9956-0348-1DBF2D233A5E}"/>
              </a:ext>
            </a:extLst>
          </p:cNvPr>
          <p:cNvSpPr txBox="1"/>
          <p:nvPr/>
        </p:nvSpPr>
        <p:spPr>
          <a:xfrm>
            <a:off x="375995" y="3296983"/>
            <a:ext cx="1858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Current approach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A1E5D1D9-221F-34B1-7B48-C77DEF28CCFB}"/>
              </a:ext>
            </a:extLst>
          </p:cNvPr>
          <p:cNvCxnSpPr>
            <a:cxnSpLocks/>
          </p:cNvCxnSpPr>
          <p:nvPr/>
        </p:nvCxnSpPr>
        <p:spPr>
          <a:xfrm>
            <a:off x="10408080" y="4263847"/>
            <a:ext cx="219458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A9CCA81-FDAC-6B38-74F9-ED46B501229F}"/>
              </a:ext>
            </a:extLst>
          </p:cNvPr>
          <p:cNvSpPr txBox="1"/>
          <p:nvPr/>
        </p:nvSpPr>
        <p:spPr>
          <a:xfrm>
            <a:off x="5911402" y="3840620"/>
            <a:ext cx="3899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FFF35A9-0430-926A-FABF-72E698D11CD0}"/>
              </a:ext>
            </a:extLst>
          </p:cNvPr>
          <p:cNvSpPr/>
          <p:nvPr/>
        </p:nvSpPr>
        <p:spPr>
          <a:xfrm>
            <a:off x="342582" y="1957682"/>
            <a:ext cx="11681778" cy="1074232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2D7FD6C-3385-A596-C869-4B02BA19BFBB}"/>
              </a:ext>
            </a:extLst>
          </p:cNvPr>
          <p:cNvCxnSpPr>
            <a:cxnSpLocks/>
          </p:cNvCxnSpPr>
          <p:nvPr/>
        </p:nvCxnSpPr>
        <p:spPr>
          <a:xfrm flipV="1">
            <a:off x="2992504" y="3937072"/>
            <a:ext cx="826407" cy="30738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11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8733B-726A-594A-5190-7E1C26DA9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91"/>
            <a:ext cx="9393264" cy="936000"/>
          </a:xfrm>
        </p:spPr>
        <p:txBody>
          <a:bodyPr/>
          <a:lstStyle/>
          <a:p>
            <a:r>
              <a:rPr lang="en-US" dirty="0"/>
              <a:t> Design of training program -  Phased approach starting with NSAP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39BD9-1A18-1A49-6274-B6CD7C43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DB4614-17A0-092E-EAD0-D7705AF585B3}"/>
              </a:ext>
            </a:extLst>
          </p:cNvPr>
          <p:cNvSpPr/>
          <p:nvPr/>
        </p:nvSpPr>
        <p:spPr>
          <a:xfrm>
            <a:off x="614508" y="1295573"/>
            <a:ext cx="1140985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National Skills Academy for Power (NSAP) Smart Meter Installer course includes fuse replacement (module 06)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Develop additional module for upgrading a fuse (module 07)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Each installer will register on Energy and Utility Skills Register (EUSR)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 DNOs involved to agree module content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Module delivered by various educational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organisations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Approach IET to include training module in BS7671 standard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ENA is currently developing an EREC to be used as template for the training material</a:t>
            </a:r>
          </a:p>
        </p:txBody>
      </p:sp>
      <p:pic>
        <p:nvPicPr>
          <p:cNvPr id="2050" name="Picture 2" descr="IET STEM Teacher Membership | National Education Union">
            <a:extLst>
              <a:ext uri="{FF2B5EF4-FFF2-40B4-BE49-F238E27FC236}">
                <a16:creationId xmlns:a16="http://schemas.microsoft.com/office/drawing/2014/main" id="{8BA503C0-C053-ADE4-8063-698589D68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297" y="4681284"/>
            <a:ext cx="1774392" cy="93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ome | Energy &amp; Utility Skills Register">
            <a:extLst>
              <a:ext uri="{FF2B5EF4-FFF2-40B4-BE49-F238E27FC236}">
                <a16:creationId xmlns:a16="http://schemas.microsoft.com/office/drawing/2014/main" id="{19250FA3-5B5D-AF56-1EE4-F7E6E2CE1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9" y="2955811"/>
            <a:ext cx="1895475" cy="725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USR - 3B Training">
            <a:extLst>
              <a:ext uri="{FF2B5EF4-FFF2-40B4-BE49-F238E27FC236}">
                <a16:creationId xmlns:a16="http://schemas.microsoft.com/office/drawing/2014/main" id="{90E556AC-EB43-B8DC-26DE-84DCE3836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9" y="3810930"/>
            <a:ext cx="2219326" cy="65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ational Skills Academy for Power - Energy &amp; Utility Skills">
            <a:extLst>
              <a:ext uri="{FF2B5EF4-FFF2-40B4-BE49-F238E27FC236}">
                <a16:creationId xmlns:a16="http://schemas.microsoft.com/office/drawing/2014/main" id="{C2FBFFF3-037A-B366-B6C6-132FB1491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2114052"/>
            <a:ext cx="1956600" cy="62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473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4114F-EFCC-5EFB-A83E-F747FC7A4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6CBC-7DD8-65F3-00F8-3701924F0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431"/>
            <a:ext cx="9000000" cy="936000"/>
          </a:xfrm>
        </p:spPr>
        <p:txBody>
          <a:bodyPr/>
          <a:lstStyle/>
          <a:p>
            <a:r>
              <a:rPr lang="en-US" dirty="0">
                <a:uFill>
                  <a:solidFill>
                    <a:srgbClr val="4378A8"/>
                  </a:solidFill>
                </a:uFill>
                <a:cs typeface="Arial"/>
              </a:rPr>
              <a:t>Audit trail mechanism</a:t>
            </a:r>
            <a:endParaRPr lang="en-GB" dirty="0">
              <a:uFill>
                <a:solidFill>
                  <a:srgbClr val="4378A8"/>
                </a:solidFill>
              </a:u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8DD4F-16F7-11D8-D4B1-BD4F8FB49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F217E-B86F-EA42-9607-BE163228A213}" type="slidenum">
              <a:rPr kumimoji="0" lang="en-GB" sz="1050" b="1" i="0" u="none" strike="noStrike" kern="1200" cap="none" spc="0" normalizeH="0" baseline="0" noProof="0" smtClean="0">
                <a:ln>
                  <a:noFill/>
                </a:ln>
                <a:solidFill>
                  <a:srgbClr val="00598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050" b="1" i="0" u="none" strike="noStrike" kern="1200" cap="none" spc="0" normalizeH="0" baseline="0" noProof="0">
              <a:ln>
                <a:noFill/>
              </a:ln>
              <a:solidFill>
                <a:srgbClr val="0059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6B375F-C31F-DC47-8311-0301940391C2}"/>
              </a:ext>
            </a:extLst>
          </p:cNvPr>
          <p:cNvSpPr txBox="1"/>
          <p:nvPr/>
        </p:nvSpPr>
        <p:spPr>
          <a:xfrm>
            <a:off x="646848" y="1471590"/>
            <a:ext cx="10390763" cy="802149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Objective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Development of an audit trail mechanism between DNOs and installers 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Rationale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Installers need to communicate to DNOs the completion of the fuse upgrade work and/or if the work is outside the agreed scope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ENA to explore the options below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 Data Transfer Network (DTN) system   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 In-house ENA Connect Direct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484D5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 Any other system that could be relevant   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484D5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583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DE98-548E-983E-A124-91514D3DC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0"/>
            <a:ext cx="9000000" cy="936000"/>
          </a:xfrm>
        </p:spPr>
        <p:txBody>
          <a:bodyPr/>
          <a:lstStyle/>
          <a:p>
            <a:r>
              <a:rPr lang="en-US" dirty="0"/>
              <a:t>Associated costs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5ED867D-1785-A472-825A-DA85B312F4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7756722"/>
              </p:ext>
            </p:extLst>
          </p:nvPr>
        </p:nvGraphicFramePr>
        <p:xfrm>
          <a:off x="720000" y="1392936"/>
          <a:ext cx="9109800" cy="300736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669888">
                  <a:extLst>
                    <a:ext uri="{9D8B030D-6E8A-4147-A177-3AD203B41FA5}">
                      <a16:colId xmlns:a16="http://schemas.microsoft.com/office/drawing/2014/main" val="332853888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446839739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486741945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612439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Cost item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Info about cost to suppliers/installers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988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Training programme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(MEMs/SIPs) Training through NSAP modules. EUSR platform registration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EUSR Registration £30 for 3 years*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452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A</a:t>
                      </a:r>
                      <a:r>
                        <a:rPr lang="en-GB" sz="1100" dirty="0" err="1"/>
                        <a:t>udit</a:t>
                      </a:r>
                      <a:r>
                        <a:rPr lang="en-GB" sz="1100" dirty="0"/>
                        <a:t> trail mechanism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Creation of new data flow for MEMs/SIPs to inform DNOs about the completion of the fuse upgrade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Option A: IT costs to create this new data flow in the current system (Data Transfer Network)</a:t>
                      </a:r>
                    </a:p>
                    <a:p>
                      <a:endParaRPr lang="en-GB" sz="11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Option B: £0 if ENA Connect Direct is chosen</a:t>
                      </a:r>
                    </a:p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10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Impedance loop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Purchase and maintenance of equipment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Suppliers and SIP organisations will be responsible to cover this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655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Fuse cost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Cost to purchase the fuse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Suppliers and SIPs organisations will be responsible to cover this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041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Meter tails (supply and install)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Cost of meter 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Suppliers and SIPs organisations will be responsible to cover this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69771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1A6BF-868C-3159-5D1D-18E3752B0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F217E-B86F-EA42-9607-BE163228A213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09D88A-E86D-DEB7-699B-518D18C026FC}"/>
              </a:ext>
            </a:extLst>
          </p:cNvPr>
          <p:cNvSpPr txBox="1"/>
          <p:nvPr/>
        </p:nvSpPr>
        <p:spPr>
          <a:xfrm>
            <a:off x="610272" y="4400296"/>
            <a:ext cx="6537960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050" dirty="0"/>
              <a:t>Assumptions: NSAP designing the training program</a:t>
            </a:r>
          </a:p>
          <a:p>
            <a:r>
              <a:rPr lang="en-GB" sz="1050" dirty="0"/>
              <a:t>* Information extracted several months ago (to be reconfirmed)</a:t>
            </a:r>
          </a:p>
        </p:txBody>
      </p:sp>
    </p:spTree>
    <p:extLst>
      <p:ext uri="{BB962C8B-B14F-4D97-AF65-F5344CB8AC3E}">
        <p14:creationId xmlns:p14="http://schemas.microsoft.com/office/powerpoint/2010/main" val="916177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A">
      <a:dk1>
        <a:srgbClr val="484D51"/>
      </a:dk1>
      <a:lt1>
        <a:srgbClr val="FFFFFF"/>
      </a:lt1>
      <a:dk2>
        <a:srgbClr val="00598E"/>
      </a:dk2>
      <a:lt2>
        <a:srgbClr val="F3F3F3"/>
      </a:lt2>
      <a:accent1>
        <a:srgbClr val="00598E"/>
      </a:accent1>
      <a:accent2>
        <a:srgbClr val="4378A8"/>
      </a:accent2>
      <a:accent3>
        <a:srgbClr val="FF7132"/>
      </a:accent3>
      <a:accent4>
        <a:srgbClr val="009FE3"/>
      </a:accent4>
      <a:accent5>
        <a:srgbClr val="FFE600"/>
      </a:accent5>
      <a:accent6>
        <a:srgbClr val="BECC00"/>
      </a:accent6>
      <a:hlink>
        <a:srgbClr val="484D51"/>
      </a:hlink>
      <a:folHlink>
        <a:srgbClr val="A6AC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339 ENA Powerpoint template" id="{2B0C6DA9-4E6C-9247-A7F0-4DA09D514E1A}" vid="{06CCB5F2-4A71-FF45-A5DE-129202675CCA}"/>
    </a:ext>
  </a:extLst>
</a:theme>
</file>

<file path=ppt/theme/theme2.xml><?xml version="1.0" encoding="utf-8"?>
<a:theme xmlns:a="http://schemas.openxmlformats.org/drawingml/2006/main" name="1_Office Theme">
  <a:themeElements>
    <a:clrScheme name="ENA">
      <a:dk1>
        <a:srgbClr val="484D51"/>
      </a:dk1>
      <a:lt1>
        <a:srgbClr val="FFFFFF"/>
      </a:lt1>
      <a:dk2>
        <a:srgbClr val="00598E"/>
      </a:dk2>
      <a:lt2>
        <a:srgbClr val="F3F3F3"/>
      </a:lt2>
      <a:accent1>
        <a:srgbClr val="00598E"/>
      </a:accent1>
      <a:accent2>
        <a:srgbClr val="4378A8"/>
      </a:accent2>
      <a:accent3>
        <a:srgbClr val="FF7132"/>
      </a:accent3>
      <a:accent4>
        <a:srgbClr val="009FE3"/>
      </a:accent4>
      <a:accent5>
        <a:srgbClr val="FFE600"/>
      </a:accent5>
      <a:accent6>
        <a:srgbClr val="BECC00"/>
      </a:accent6>
      <a:hlink>
        <a:srgbClr val="484D51"/>
      </a:hlink>
      <a:folHlink>
        <a:srgbClr val="A6AC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339 ENA Powerpoint template" id="{2B0C6DA9-4E6C-9247-A7F0-4DA09D514E1A}" vid="{06CCB5F2-4A71-FF45-A5DE-129202675CC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3cfa66-b2f1-41b7-b5a7-a625b8c558a0">
      <Terms xmlns="http://schemas.microsoft.com/office/infopath/2007/PartnerControls"/>
    </lcf76f155ced4ddcb4097134ff3c332f>
    <TaxCatchAll xmlns="49190463-9e73-4c47-aac0-14e245ef8ba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8032B5FB2AE148814F69D1F6842A0D" ma:contentTypeVersion="14" ma:contentTypeDescription="Create a new document." ma:contentTypeScope="" ma:versionID="ba52eeb2e3405a051952cdb5714edcd6">
  <xsd:schema xmlns:xsd="http://www.w3.org/2001/XMLSchema" xmlns:xs="http://www.w3.org/2001/XMLSchema" xmlns:p="http://schemas.microsoft.com/office/2006/metadata/properties" xmlns:ns2="c23cfa66-b2f1-41b7-b5a7-a625b8c558a0" xmlns:ns3="49190463-9e73-4c47-aac0-14e245ef8ba0" targetNamespace="http://schemas.microsoft.com/office/2006/metadata/properties" ma:root="true" ma:fieldsID="3fbd9464ef06abfbe480c5e7611e9f87" ns2:_="" ns3:_="">
    <xsd:import namespace="c23cfa66-b2f1-41b7-b5a7-a625b8c558a0"/>
    <xsd:import namespace="49190463-9e73-4c47-aac0-14e245ef8b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cfa66-b2f1-41b7-b5a7-a625b8c558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f8e4423-7147-4a67-ae6c-6a1847e082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190463-9e73-4c47-aac0-14e245ef8ba0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71f3d2c-bbbe-4777-a789-3123d75cf21c}" ma:internalName="TaxCatchAll" ma:showField="CatchAllData" ma:web="49190463-9e73-4c47-aac0-14e245ef8b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A801BB-4942-43A9-BBFA-A8A8B33B3EB3}">
  <ds:schemaRefs>
    <ds:schemaRef ds:uri="49190463-9e73-4c47-aac0-14e245ef8ba0"/>
    <ds:schemaRef ds:uri="c23cfa66-b2f1-41b7-b5a7-a625b8c558a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71840AF-BEB4-43C3-BE09-8631F00C3040}">
  <ds:schemaRefs>
    <ds:schemaRef ds:uri="49190463-9e73-4c47-aac0-14e245ef8ba0"/>
    <ds:schemaRef ds:uri="c23cfa66-b2f1-41b7-b5a7-a625b8c558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58525F4-4FB4-4890-BEE5-F3FE49EE9D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848</Words>
  <Application>Microsoft Office PowerPoint</Application>
  <PresentationFormat>Widescreen</PresentationFormat>
  <Paragraphs>193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Aptos</vt:lpstr>
      <vt:lpstr>Aptos Narrow</vt:lpstr>
      <vt:lpstr>Arial</vt:lpstr>
      <vt:lpstr>Calibri</vt:lpstr>
      <vt:lpstr>System Font Regular</vt:lpstr>
      <vt:lpstr>Wingdings</vt:lpstr>
      <vt:lpstr>Office Theme</vt:lpstr>
      <vt:lpstr>1_Office Theme</vt:lpstr>
      <vt:lpstr>Supplier Fuse Upgrades   ENA</vt:lpstr>
      <vt:lpstr>Content</vt:lpstr>
      <vt:lpstr>Project Overview</vt:lpstr>
      <vt:lpstr>Benefits for parties involved</vt:lpstr>
      <vt:lpstr>Work scenario for MEMs/SIPs </vt:lpstr>
      <vt:lpstr>Process flow diagram</vt:lpstr>
      <vt:lpstr> Design of training program -  Phased approach starting with NSAP</vt:lpstr>
      <vt:lpstr>Audit trail mechanism</vt:lpstr>
      <vt:lpstr>Associated costs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Randolph Brazier</dc:creator>
  <cp:lastModifiedBy>Andy Green</cp:lastModifiedBy>
  <cp:revision>10</cp:revision>
  <dcterms:created xsi:type="dcterms:W3CDTF">2021-02-25T11:45:40Z</dcterms:created>
  <dcterms:modified xsi:type="dcterms:W3CDTF">2025-10-03T14:27:58Z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0x010100B08032B5FB2AE148814F69D1F6842A0D</vt:lpwstr>
  </property>
  <property fmtid="{D5CDD505-2E9C-101B-9397-08002B2CF9AE}" pid="3" name="MediaServiceImageTags">
    <vt:lpwstr/>
  </property>
</Properties>
</file>